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98BF9-BDE5-4B1B-82D2-ECE42704EC15}">
  <a:tblStyle styleId="{07198BF9-BDE5-4B1B-82D2-ECE42704EC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96" y="9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70b5b713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70b5b713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70b5b0c7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70b5b0c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70b5b713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70b5b713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70b5b713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70b5b713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70b5b71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70b5b71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08bc1d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08bc1d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70b5b71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70b5b71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708bc1de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708bc1d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70b5b0c7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70b5b0c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70b5b0c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70b5b0c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70b5b713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70b5b713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70b5b0c7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70b5b0c7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flickr.com/photos/jurvetson/2504601310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museumsvictoria.com.au/media/13764/csirac-computers-look-lik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museumsvictoria.com.au/media/13765/csirac-exhibition-graphic.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xDQSluWaM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www.youtube.com/watch?v=yxDQSluWa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ollections.museumvictoria.com.au/items/415484" TargetMode="External"/><Relationship Id="rId4" Type="http://schemas.openxmlformats.org/officeDocument/2006/relationships/hyperlink" Target="https://collections.museumvictoria.com.au/items/81749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Activity 5 - What do computers look like?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Student workbook</a:t>
            </a:r>
            <a:endParaRPr/>
          </a:p>
        </p:txBody>
      </p:sp>
      <p:pic>
        <p:nvPicPr>
          <p:cNvPr id="56" name="Google Shape;56;p13"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311700" y="445025"/>
            <a:ext cx="868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t>Did you know?</a:t>
            </a:r>
            <a:endParaRPr sz="2700"/>
          </a:p>
        </p:txBody>
      </p:sp>
      <p:sp>
        <p:nvSpPr>
          <p:cNvPr id="126" name="Google Shape;126;p22"/>
          <p:cNvSpPr txBox="1">
            <a:spLocks noGrp="1"/>
          </p:cNvSpPr>
          <p:nvPr>
            <p:ph type="body" idx="1"/>
          </p:nvPr>
        </p:nvSpPr>
        <p:spPr>
          <a:xfrm>
            <a:off x="311700" y="1017725"/>
            <a:ext cx="41790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b="1"/>
              <a:t>Moore’s Law</a:t>
            </a:r>
            <a:r>
              <a:rPr lang="en" sz="1400"/>
              <a:t> is a prediction about the development of computing made by Gordon Moore who was the CEO and co-founder of Intel. Moore’s Law observes that every two years, computing power (the number of transistors on a chip) doubles while the cost of the computer halves. This has largely been true until recently and has provided a goal for chip and software developers to work towards. Rate of advancement in computer development is slowing however as we are reaching the limits of how many transistors can fit on a chip. </a:t>
            </a:r>
            <a:endParaRPr sz="1400"/>
          </a:p>
          <a:p>
            <a:pPr marL="0" marR="0" lvl="0" indent="0" algn="l" rtl="0">
              <a:lnSpc>
                <a:spcPct val="115000"/>
              </a:lnSpc>
              <a:spcBef>
                <a:spcPts val="0"/>
              </a:spcBef>
              <a:spcAft>
                <a:spcPts val="0"/>
              </a:spcAft>
              <a:buNone/>
            </a:pPr>
            <a:endParaRPr sz="1400"/>
          </a:p>
          <a:p>
            <a:pPr marL="0" marR="0" lvl="0" indent="0" algn="l" rtl="0">
              <a:lnSpc>
                <a:spcPct val="115000"/>
              </a:lnSpc>
              <a:spcBef>
                <a:spcPts val="0"/>
              </a:spcBef>
              <a:spcAft>
                <a:spcPts val="0"/>
              </a:spcAft>
              <a:buNone/>
            </a:pPr>
            <a:r>
              <a:rPr lang="en" sz="1400"/>
              <a:t>What do you think the future of computing looks like?</a:t>
            </a:r>
            <a:endParaRPr sz="1400"/>
          </a:p>
          <a:p>
            <a:pPr marL="0" lvl="0" indent="0" algn="l" rtl="0">
              <a:spcBef>
                <a:spcPts val="0"/>
              </a:spcBef>
              <a:spcAft>
                <a:spcPts val="1600"/>
              </a:spcAft>
              <a:buNone/>
            </a:pPr>
            <a:endParaRPr sz="1400"/>
          </a:p>
        </p:txBody>
      </p:sp>
      <p:pic>
        <p:nvPicPr>
          <p:cNvPr id="127" name="Google Shape;127;p22"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128" name="Google Shape;128;p22" title="Moore's Law diagram">
            <a:hlinkClick r:id="rId4"/>
          </p:cNvPr>
          <p:cNvPicPr preferRelativeResize="0"/>
          <p:nvPr/>
        </p:nvPicPr>
        <p:blipFill>
          <a:blip r:embed="rId5">
            <a:alphaModFix/>
          </a:blip>
          <a:stretch>
            <a:fillRect/>
          </a:stretch>
        </p:blipFill>
        <p:spPr>
          <a:xfrm>
            <a:off x="4622725" y="569350"/>
            <a:ext cx="4179000" cy="3440319"/>
          </a:xfrm>
          <a:prstGeom prst="rect">
            <a:avLst/>
          </a:prstGeom>
          <a:noFill/>
          <a:ln>
            <a:noFill/>
          </a:ln>
        </p:spPr>
      </p:pic>
      <p:sp>
        <p:nvSpPr>
          <p:cNvPr id="129" name="Google Shape;129;p22" title="&quot; &quot;"/>
          <p:cNvSpPr txBox="1"/>
          <p:nvPr/>
        </p:nvSpPr>
        <p:spPr>
          <a:xfrm>
            <a:off x="4592500" y="4318100"/>
            <a:ext cx="5865300" cy="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22"/>
          <p:cNvSpPr txBox="1"/>
          <p:nvPr/>
        </p:nvSpPr>
        <p:spPr>
          <a:xfrm>
            <a:off x="5770800" y="4062000"/>
            <a:ext cx="3030900" cy="451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t>Steve Jurvetson, Flickr</a:t>
            </a:r>
            <a:endParaRPr sz="11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Understanding binary (part 1)</a:t>
            </a:r>
            <a:endParaRPr/>
          </a:p>
        </p:txBody>
      </p:sp>
      <p:sp>
        <p:nvSpPr>
          <p:cNvPr id="136" name="Google Shape;136;p23" title="Binary place values:"/>
          <p:cNvSpPr txBox="1">
            <a:spLocks noGrp="1"/>
          </p:cNvSpPr>
          <p:nvPr>
            <p:ph type="body" idx="1"/>
          </p:nvPr>
        </p:nvSpPr>
        <p:spPr>
          <a:xfrm>
            <a:off x="311700" y="1017725"/>
            <a:ext cx="8520600" cy="11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rPr>
              <a:t>While we need ten different digits (0,1,2,3,4,5,6,7,8,9) to be able to count the way we do, it’s much easier for computers to be able to count with just two digits (0,1) as you can use an electric switch turning on or off to physically represent that. The way we count, we can use the first place value to represent any number from 0 to 9, however if we want to say the next number bigger than that we have two use two place values to say 10 (1 ten and 0 ones). While decimal place values go up in multiples of 10 (100, 1000, 10,000 etc), binary place values go up in multiples of 2. </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Clr>
                <a:schemeClr val="dk1"/>
              </a:buClr>
              <a:buSzPts val="1100"/>
              <a:buFont typeface="Arial"/>
              <a:buNone/>
            </a:pPr>
            <a:r>
              <a:rPr lang="en" sz="1100" dirty="0">
                <a:solidFill>
                  <a:schemeClr val="dk1"/>
                </a:solidFill>
              </a:rPr>
              <a:t>Binary place values:</a:t>
            </a:r>
            <a:endParaRPr sz="1100" dirty="0">
              <a:solidFill>
                <a:schemeClr val="dk1"/>
              </a:solidFill>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pic>
        <p:nvPicPr>
          <p:cNvPr id="137" name="Google Shape;137;p23"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graphicFrame>
        <p:nvGraphicFramePr>
          <p:cNvPr id="138" name="Google Shape;138;p23" title="Binary place values:"/>
          <p:cNvGraphicFramePr/>
          <p:nvPr>
            <p:extLst>
              <p:ext uri="{D42A27DB-BD31-4B8C-83A1-F6EECF244321}">
                <p14:modId xmlns:p14="http://schemas.microsoft.com/office/powerpoint/2010/main" val="3275076728"/>
              </p:ext>
            </p:extLst>
          </p:nvPr>
        </p:nvGraphicFramePr>
        <p:xfrm>
          <a:off x="585950" y="2571750"/>
          <a:ext cx="7239000" cy="1920210"/>
        </p:xfrm>
        <a:graphic>
          <a:graphicData uri="http://schemas.openxmlformats.org/drawingml/2006/table">
            <a:tbl>
              <a:tblPr firstRow="1">
                <a:noFill/>
                <a:tableStyleId>{07198BF9-BDE5-4B1B-82D2-ECE42704EC15}</a:tableStyleId>
              </a:tblPr>
              <a:tblGrid>
                <a:gridCol w="904875">
                  <a:extLst>
                    <a:ext uri="{9D8B030D-6E8A-4147-A177-3AD203B41FA5}">
                      <a16:colId xmlns:a16="http://schemas.microsoft.com/office/drawing/2014/main" val="20000"/>
                    </a:ext>
                  </a:extLst>
                </a:gridCol>
                <a:gridCol w="904875">
                  <a:extLst>
                    <a:ext uri="{9D8B030D-6E8A-4147-A177-3AD203B41FA5}">
                      <a16:colId xmlns:a16="http://schemas.microsoft.com/office/drawing/2014/main" val="20001"/>
                    </a:ext>
                  </a:extLst>
                </a:gridCol>
                <a:gridCol w="904875">
                  <a:extLst>
                    <a:ext uri="{9D8B030D-6E8A-4147-A177-3AD203B41FA5}">
                      <a16:colId xmlns:a16="http://schemas.microsoft.com/office/drawing/2014/main" val="20002"/>
                    </a:ext>
                  </a:extLst>
                </a:gridCol>
                <a:gridCol w="904875">
                  <a:extLst>
                    <a:ext uri="{9D8B030D-6E8A-4147-A177-3AD203B41FA5}">
                      <a16:colId xmlns:a16="http://schemas.microsoft.com/office/drawing/2014/main" val="20003"/>
                    </a:ext>
                  </a:extLst>
                </a:gridCol>
                <a:gridCol w="904875">
                  <a:extLst>
                    <a:ext uri="{9D8B030D-6E8A-4147-A177-3AD203B41FA5}">
                      <a16:colId xmlns:a16="http://schemas.microsoft.com/office/drawing/2014/main" val="20004"/>
                    </a:ext>
                  </a:extLst>
                </a:gridCol>
                <a:gridCol w="904875">
                  <a:extLst>
                    <a:ext uri="{9D8B030D-6E8A-4147-A177-3AD203B41FA5}">
                      <a16:colId xmlns:a16="http://schemas.microsoft.com/office/drawing/2014/main" val="20005"/>
                    </a:ext>
                  </a:extLst>
                </a:gridCol>
                <a:gridCol w="904875">
                  <a:extLst>
                    <a:ext uri="{9D8B030D-6E8A-4147-A177-3AD203B41FA5}">
                      <a16:colId xmlns:a16="http://schemas.microsoft.com/office/drawing/2014/main" val="20006"/>
                    </a:ext>
                  </a:extLst>
                </a:gridCol>
                <a:gridCol w="904875">
                  <a:extLst>
                    <a:ext uri="{9D8B030D-6E8A-4147-A177-3AD203B41FA5}">
                      <a16:colId xmlns:a16="http://schemas.microsoft.com/office/drawing/2014/main" val="20007"/>
                    </a:ext>
                  </a:extLst>
                </a:gridCol>
              </a:tblGrid>
              <a:tr h="381000">
                <a:tc>
                  <a:txBody>
                    <a:bodyPr/>
                    <a:lstStyle/>
                    <a:p>
                      <a:pPr marL="0" lvl="0" indent="0" algn="l" rtl="0">
                        <a:spcBef>
                          <a:spcPts val="0"/>
                        </a:spcBef>
                        <a:spcAft>
                          <a:spcPts val="0"/>
                        </a:spcAft>
                        <a:buNone/>
                      </a:pPr>
                      <a:r>
                        <a:rPr lang="en" sz="1100" dirty="0"/>
                        <a:t>128</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64</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32</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16</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8</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4</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2</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1</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gridSpan="8">
                  <a:txBody>
                    <a:bodyPr/>
                    <a:lstStyle/>
                    <a:p>
                      <a:pPr marL="0" lvl="0" indent="0" algn="l" rtl="0">
                        <a:spcBef>
                          <a:spcPts val="0"/>
                        </a:spcBef>
                        <a:spcAft>
                          <a:spcPts val="0"/>
                        </a:spcAft>
                        <a:buNone/>
                      </a:pPr>
                      <a:r>
                        <a:rPr lang="en"/>
                        <a:t>An example:</a:t>
                      </a:r>
                      <a:endParaRPr/>
                    </a:p>
                  </a:txBody>
                  <a:tcPr marL="91425" marR="9142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100"/>
                        <a:t>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1</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0</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32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8</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gridSpan="8">
                  <a:txBody>
                    <a:bodyPr/>
                    <a:lstStyle/>
                    <a:p>
                      <a:pPr marL="0" lvl="0" indent="0" algn="r" rtl="0">
                        <a:lnSpc>
                          <a:spcPct val="115000"/>
                        </a:lnSpc>
                        <a:spcBef>
                          <a:spcPts val="0"/>
                        </a:spcBef>
                        <a:spcAft>
                          <a:spcPts val="0"/>
                        </a:spcAft>
                        <a:buClr>
                          <a:schemeClr val="dk1"/>
                        </a:buClr>
                        <a:buSzPts val="1100"/>
                        <a:buFont typeface="Arial"/>
                        <a:buNone/>
                      </a:pPr>
                      <a:r>
                        <a:rPr lang="en" sz="1100" dirty="0">
                          <a:solidFill>
                            <a:schemeClr val="dk1"/>
                          </a:solidFill>
                        </a:rPr>
                        <a:t>32+8+2 = 42</a:t>
                      </a:r>
                      <a:endParaRPr dirty="0"/>
                    </a:p>
                  </a:txBody>
                  <a:tcPr marL="91425" marR="91425" marT="91425" marB="91425">
                    <a:lnT w="1270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Understanding binary (part 2)</a:t>
            </a:r>
            <a:endParaRPr/>
          </a:p>
        </p:txBody>
      </p:sp>
      <p:pic>
        <p:nvPicPr>
          <p:cNvPr id="144" name="Google Shape;144;p24"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graphicFrame>
        <p:nvGraphicFramePr>
          <p:cNvPr id="145" name="Google Shape;145;p24" title="Binary place values:"/>
          <p:cNvGraphicFramePr/>
          <p:nvPr>
            <p:extLst>
              <p:ext uri="{D42A27DB-BD31-4B8C-83A1-F6EECF244321}">
                <p14:modId xmlns:p14="http://schemas.microsoft.com/office/powerpoint/2010/main" val="2324995165"/>
              </p:ext>
            </p:extLst>
          </p:nvPr>
        </p:nvGraphicFramePr>
        <p:xfrm>
          <a:off x="423725" y="3546135"/>
          <a:ext cx="4260400" cy="1259556"/>
        </p:xfrm>
        <a:graphic>
          <a:graphicData uri="http://schemas.openxmlformats.org/drawingml/2006/table">
            <a:tbl>
              <a:tblPr firstRow="1">
                <a:noFill/>
                <a:tableStyleId>{07198BF9-BDE5-4B1B-82D2-ECE42704EC15}</a:tableStyleId>
              </a:tblPr>
              <a:tblGrid>
                <a:gridCol w="532550">
                  <a:extLst>
                    <a:ext uri="{9D8B030D-6E8A-4147-A177-3AD203B41FA5}">
                      <a16:colId xmlns:a16="http://schemas.microsoft.com/office/drawing/2014/main" val="20000"/>
                    </a:ext>
                  </a:extLst>
                </a:gridCol>
                <a:gridCol w="532550">
                  <a:extLst>
                    <a:ext uri="{9D8B030D-6E8A-4147-A177-3AD203B41FA5}">
                      <a16:colId xmlns:a16="http://schemas.microsoft.com/office/drawing/2014/main" val="20001"/>
                    </a:ext>
                  </a:extLst>
                </a:gridCol>
                <a:gridCol w="532550">
                  <a:extLst>
                    <a:ext uri="{9D8B030D-6E8A-4147-A177-3AD203B41FA5}">
                      <a16:colId xmlns:a16="http://schemas.microsoft.com/office/drawing/2014/main" val="20002"/>
                    </a:ext>
                  </a:extLst>
                </a:gridCol>
                <a:gridCol w="532550">
                  <a:extLst>
                    <a:ext uri="{9D8B030D-6E8A-4147-A177-3AD203B41FA5}">
                      <a16:colId xmlns:a16="http://schemas.microsoft.com/office/drawing/2014/main" val="20003"/>
                    </a:ext>
                  </a:extLst>
                </a:gridCol>
                <a:gridCol w="532550">
                  <a:extLst>
                    <a:ext uri="{9D8B030D-6E8A-4147-A177-3AD203B41FA5}">
                      <a16:colId xmlns:a16="http://schemas.microsoft.com/office/drawing/2014/main" val="20004"/>
                    </a:ext>
                  </a:extLst>
                </a:gridCol>
                <a:gridCol w="532550">
                  <a:extLst>
                    <a:ext uri="{9D8B030D-6E8A-4147-A177-3AD203B41FA5}">
                      <a16:colId xmlns:a16="http://schemas.microsoft.com/office/drawing/2014/main" val="20005"/>
                    </a:ext>
                  </a:extLst>
                </a:gridCol>
                <a:gridCol w="532550">
                  <a:extLst>
                    <a:ext uri="{9D8B030D-6E8A-4147-A177-3AD203B41FA5}">
                      <a16:colId xmlns:a16="http://schemas.microsoft.com/office/drawing/2014/main" val="20006"/>
                    </a:ext>
                  </a:extLst>
                </a:gridCol>
                <a:gridCol w="532550">
                  <a:extLst>
                    <a:ext uri="{9D8B030D-6E8A-4147-A177-3AD203B41FA5}">
                      <a16:colId xmlns:a16="http://schemas.microsoft.com/office/drawing/2014/main" val="20007"/>
                    </a:ext>
                  </a:extLst>
                </a:gridCol>
              </a:tblGrid>
              <a:tr h="212750">
                <a:tc>
                  <a:txBody>
                    <a:bodyPr/>
                    <a:lstStyle/>
                    <a:p>
                      <a:pPr marL="0" lvl="0" indent="0" algn="l" rtl="0">
                        <a:spcBef>
                          <a:spcPts val="0"/>
                        </a:spcBef>
                        <a:spcAft>
                          <a:spcPts val="0"/>
                        </a:spcAft>
                        <a:buNone/>
                      </a:pPr>
                      <a:r>
                        <a:rPr lang="en" sz="1100" dirty="0"/>
                        <a:t>128</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64</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32</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16</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8</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4</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2</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1</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10025">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0025">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66125">
                <a:tc gridSpan="8">
                  <a:txBody>
                    <a:bodyPr/>
                    <a:lstStyle/>
                    <a:p>
                      <a:pPr marL="0" lvl="0" indent="0" algn="r" rtl="0">
                        <a:lnSpc>
                          <a:spcPct val="115000"/>
                        </a:lnSpc>
                        <a:spcBef>
                          <a:spcPts val="0"/>
                        </a:spcBef>
                        <a:spcAft>
                          <a:spcPts val="0"/>
                        </a:spcAft>
                        <a:buNone/>
                      </a:pPr>
                      <a:r>
                        <a:rPr lang="en" sz="1100" dirty="0">
                          <a:solidFill>
                            <a:schemeClr val="dk1"/>
                          </a:solidFill>
                        </a:rPr>
                        <a:t>= </a:t>
                      </a:r>
                      <a:endParaRPr dirty="0"/>
                    </a:p>
                  </a:txBody>
                  <a:tcPr marL="91425" marR="91425" marT="91425" marB="91425">
                    <a:lnT w="1270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46" name="Google Shape;14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Try these questions and see if you understand:</a:t>
            </a:r>
            <a:endParaRPr/>
          </a:p>
          <a:p>
            <a:pPr marL="457200" lvl="0" indent="-304800" algn="l" rtl="0">
              <a:spcBef>
                <a:spcPts val="1600"/>
              </a:spcBef>
              <a:spcAft>
                <a:spcPts val="0"/>
              </a:spcAft>
              <a:buClr>
                <a:schemeClr val="dk1"/>
              </a:buClr>
              <a:buSzPts val="1200"/>
              <a:buChar char="●"/>
            </a:pPr>
            <a:r>
              <a:rPr lang="en" sz="1200">
                <a:solidFill>
                  <a:schemeClr val="dk1"/>
                </a:solidFill>
              </a:rPr>
              <a:t>What’s the biggest number you can represent with one place value in binary?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How do you represent two in binary?</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number does 11101 represent?</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A byte is eight binary bits, what’s the largest number you can represent with a byte and how do you write it in binary?</a:t>
            </a:r>
            <a:endParaRPr sz="1200">
              <a:solidFill>
                <a:schemeClr val="dk1"/>
              </a:solidFill>
            </a:endParaRPr>
          </a:p>
          <a:p>
            <a:pPr marL="457200" lvl="0" indent="-304800" algn="l" rtl="0">
              <a:spcBef>
                <a:spcPts val="0"/>
              </a:spcBef>
              <a:spcAft>
                <a:spcPts val="0"/>
              </a:spcAft>
              <a:buClr>
                <a:schemeClr val="dk1"/>
              </a:buClr>
              <a:buSzPts val="1200"/>
              <a:buChar char="●"/>
            </a:pPr>
            <a:r>
              <a:rPr lang="en" sz="1200" i="1">
                <a:solidFill>
                  <a:schemeClr val="dk1"/>
                </a:solidFill>
              </a:rPr>
              <a:t>(Bonus tricky question) </a:t>
            </a:r>
            <a:r>
              <a:rPr lang="en" sz="1200">
                <a:solidFill>
                  <a:schemeClr val="dk1"/>
                </a:solidFill>
              </a:rPr>
              <a:t>CSIRAC had around 2000 bytes of storage. How would you work out the largest number that can be represented with 2000 bytes? </a:t>
            </a:r>
            <a:endParaRPr sz="1200"/>
          </a:p>
          <a:p>
            <a:pPr marL="0" lvl="0" indent="0" algn="l" rtl="0">
              <a:spcBef>
                <a:spcPts val="0"/>
              </a:spcBef>
              <a:spcAft>
                <a:spcPts val="0"/>
              </a:spcAft>
              <a:buNone/>
            </a:pPr>
            <a:r>
              <a:rPr lang="en" sz="1200"/>
              <a:t/>
            </a:r>
            <a:br>
              <a:rPr lang="en" sz="1200"/>
            </a:br>
            <a:r>
              <a:rPr lang="en" sz="1400"/>
              <a:t>Use the table below to help you with your working</a:t>
            </a:r>
            <a:endParaRPr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Understanding binary (part 3)</a:t>
            </a:r>
            <a:endParaRPr/>
          </a:p>
        </p:txBody>
      </p:sp>
      <p:pic>
        <p:nvPicPr>
          <p:cNvPr id="152" name="Google Shape;152;p25"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
        <p:nvSpPr>
          <p:cNvPr id="153" name="Google Shape;153;p25"/>
          <p:cNvSpPr txBox="1">
            <a:spLocks noGrp="1"/>
          </p:cNvSpPr>
          <p:nvPr>
            <p:ph type="body" idx="1"/>
          </p:nvPr>
        </p:nvSpPr>
        <p:spPr>
          <a:xfrm>
            <a:off x="311700" y="1152475"/>
            <a:ext cx="8520600" cy="21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course, this is just a start to how numbers are represented in binary. </a:t>
            </a:r>
            <a:endParaRPr/>
          </a:p>
          <a:p>
            <a:pPr marL="0" lvl="0" indent="0" algn="l" rtl="0">
              <a:spcBef>
                <a:spcPts val="0"/>
              </a:spcBef>
              <a:spcAft>
                <a:spcPts val="0"/>
              </a:spcAft>
              <a:buNone/>
            </a:pPr>
            <a:endParaRPr/>
          </a:p>
          <a:p>
            <a:pPr marL="0" lvl="0" indent="0" algn="l" rtl="0">
              <a:spcBef>
                <a:spcPts val="0"/>
              </a:spcBef>
              <a:spcAft>
                <a:spcPts val="0"/>
              </a:spcAft>
              <a:buNone/>
            </a:pPr>
            <a:r>
              <a:rPr lang="en"/>
              <a:t>Computers also represent words, colours, sounds which are all encoded at machine level in binary too! </a:t>
            </a:r>
            <a:endParaRPr/>
          </a:p>
          <a:p>
            <a:pPr marL="0" lvl="0" indent="0" algn="l" rtl="0">
              <a:spcBef>
                <a:spcPts val="0"/>
              </a:spcBef>
              <a:spcAft>
                <a:spcPts val="0"/>
              </a:spcAft>
              <a:buNone/>
            </a:pPr>
            <a:r>
              <a:rPr lang="en"/>
              <a:t>What’s the simplest way you can think up to represent letters and words in binary? Once you’ve done that, send someone a secret message and see if they can crack your code!</a:t>
            </a:r>
            <a:endParaRPr sz="1100">
              <a:solidFill>
                <a:schemeClr val="dk1"/>
              </a:solidFill>
            </a:endParaRPr>
          </a:p>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t/>
            </a:r>
            <a:br>
              <a:rPr lang="en" sz="1200"/>
            </a:br>
            <a:endParaRPr sz="1400"/>
          </a:p>
        </p:txBody>
      </p:sp>
      <p:sp>
        <p:nvSpPr>
          <p:cNvPr id="155" name="Google Shape;155;p25"/>
          <p:cNvSpPr txBox="1"/>
          <p:nvPr/>
        </p:nvSpPr>
        <p:spPr>
          <a:xfrm>
            <a:off x="712925" y="3544225"/>
            <a:ext cx="4826700" cy="12219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Clue: if a = 1, b = 2 … y = 25, z = 26, how would you write your message in binary?</a:t>
            </a:r>
            <a:endParaRPr/>
          </a:p>
          <a:p>
            <a:pPr marL="0" lvl="0" indent="0" algn="l" rtl="0">
              <a:spcBef>
                <a:spcPts val="0"/>
              </a:spcBef>
              <a:spcAft>
                <a:spcPts val="0"/>
              </a:spcAft>
              <a:buNone/>
            </a:pPr>
            <a:endParaRPr/>
          </a:p>
          <a:p>
            <a:pPr marL="0" lvl="0" indent="0" algn="l" rtl="0">
              <a:spcBef>
                <a:spcPts val="0"/>
              </a:spcBef>
              <a:spcAft>
                <a:spcPts val="0"/>
              </a:spcAft>
              <a:buNone/>
            </a:pPr>
            <a:r>
              <a:rPr lang="en"/>
              <a:t>Can you use GarageBand or Scratch to make that code into music?</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CSIRAC - Australia’s First Computer</a:t>
            </a:r>
            <a:endParaRPr/>
          </a:p>
        </p:txBody>
      </p:sp>
      <p:sp>
        <p:nvSpPr>
          <p:cNvPr id="62" name="Google Shape;62;p14"/>
          <p:cNvSpPr txBox="1">
            <a:spLocks noGrp="1"/>
          </p:cNvSpPr>
          <p:nvPr>
            <p:ph type="body" idx="1"/>
          </p:nvPr>
        </p:nvSpPr>
        <p:spPr>
          <a:xfrm>
            <a:off x="311700" y="1152475"/>
            <a:ext cx="3904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a:t>
            </a:r>
            <a:r>
              <a:rPr lang="en" sz="1200" i="1">
                <a:solidFill>
                  <a:schemeClr val="dk1"/>
                </a:solidFill>
              </a:rPr>
              <a:t>Think Ahead </a:t>
            </a:r>
            <a:r>
              <a:rPr lang="en" sz="1200">
                <a:solidFill>
                  <a:schemeClr val="dk1"/>
                </a:solidFill>
              </a:rPr>
              <a:t>exhibition at Scienceworks is home to an important piece of Australian innovation.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CSIRAC stands for the </a:t>
            </a:r>
            <a:r>
              <a:rPr lang="en" sz="1200" b="1">
                <a:solidFill>
                  <a:schemeClr val="dk1"/>
                </a:solidFill>
              </a:rPr>
              <a:t>C</a:t>
            </a:r>
            <a:r>
              <a:rPr lang="en" sz="1200">
                <a:solidFill>
                  <a:schemeClr val="dk1"/>
                </a:solidFill>
              </a:rPr>
              <a:t>ommonwealth </a:t>
            </a:r>
            <a:r>
              <a:rPr lang="en" sz="1200" b="1">
                <a:solidFill>
                  <a:schemeClr val="dk1"/>
                </a:solidFill>
              </a:rPr>
              <a:t>S</a:t>
            </a:r>
            <a:r>
              <a:rPr lang="en" sz="1200">
                <a:solidFill>
                  <a:schemeClr val="dk1"/>
                </a:solidFill>
              </a:rPr>
              <a:t>cientific </a:t>
            </a:r>
            <a:r>
              <a:rPr lang="en" sz="1200" b="1">
                <a:solidFill>
                  <a:schemeClr val="dk1"/>
                </a:solidFill>
              </a:rPr>
              <a:t>I</a:t>
            </a:r>
            <a:r>
              <a:rPr lang="en" sz="1200">
                <a:solidFill>
                  <a:schemeClr val="dk1"/>
                </a:solidFill>
              </a:rPr>
              <a:t>ndustrial </a:t>
            </a:r>
            <a:r>
              <a:rPr lang="en" sz="1200" b="1">
                <a:solidFill>
                  <a:schemeClr val="dk1"/>
                </a:solidFill>
              </a:rPr>
              <a:t>R</a:t>
            </a:r>
            <a:r>
              <a:rPr lang="en" sz="1200">
                <a:solidFill>
                  <a:schemeClr val="dk1"/>
                </a:solidFill>
              </a:rPr>
              <a:t>esearch</a:t>
            </a:r>
            <a:r>
              <a:rPr lang="en" sz="1200" b="1">
                <a:solidFill>
                  <a:schemeClr val="dk1"/>
                </a:solidFill>
              </a:rPr>
              <a:t> A</a:t>
            </a:r>
            <a:r>
              <a:rPr lang="en" sz="1200">
                <a:solidFill>
                  <a:schemeClr val="dk1"/>
                </a:solidFill>
              </a:rPr>
              <a:t>utomatic </a:t>
            </a:r>
            <a:r>
              <a:rPr lang="en" sz="1200" b="1">
                <a:solidFill>
                  <a:schemeClr val="dk1"/>
                </a:solidFill>
              </a:rPr>
              <a:t>C</a:t>
            </a:r>
            <a:r>
              <a:rPr lang="en" sz="1200">
                <a:solidFill>
                  <a:schemeClr val="dk1"/>
                </a:solidFill>
              </a:rPr>
              <a:t>omputer. When it was switched on in 1949, it was the first computer in Australia, the fourth computer in the world and would become the first computer in the world to play music. If you were asked to draw a computer today however, it probably wouldn’t look like CSIRAC. You might have drawn a desktop computer or a laptop, or maybe a smartphone. Computers have changed a lot in the past 100 years.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What do you think computers of the future will look like?</a:t>
            </a:r>
            <a:r>
              <a:rPr lang="en" sz="1100">
                <a:solidFill>
                  <a:schemeClr val="dk1"/>
                </a:solidFill>
              </a:rPr>
              <a:t/>
            </a:r>
            <a:br>
              <a:rPr lang="en" sz="1100">
                <a:solidFill>
                  <a:schemeClr val="dk1"/>
                </a:solidFill>
              </a:rPr>
            </a:br>
            <a:endParaRPr/>
          </a:p>
        </p:txBody>
      </p:sp>
      <p:pic>
        <p:nvPicPr>
          <p:cNvPr id="63" name="Google Shape;63;p14" title="CSIRAC"/>
          <p:cNvPicPr preferRelativeResize="0"/>
          <p:nvPr/>
        </p:nvPicPr>
        <p:blipFill>
          <a:blip r:embed="rId3">
            <a:alphaModFix/>
          </a:blip>
          <a:stretch>
            <a:fillRect/>
          </a:stretch>
        </p:blipFill>
        <p:spPr>
          <a:xfrm>
            <a:off x="4368300" y="1170125"/>
            <a:ext cx="4623301" cy="30822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more about CSIRAC from the exhibition</a:t>
            </a:r>
            <a:endParaRPr/>
          </a:p>
        </p:txBody>
      </p:sp>
      <p:sp>
        <p:nvSpPr>
          <p:cNvPr id="69" name="Google Shape;69;p15"/>
          <p:cNvSpPr txBox="1">
            <a:spLocks noGrp="1"/>
          </p:cNvSpPr>
          <p:nvPr>
            <p:ph type="body" idx="1"/>
          </p:nvPr>
        </p:nvSpPr>
        <p:spPr>
          <a:xfrm>
            <a:off x="311700" y="1152475"/>
            <a:ext cx="8384400" cy="426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Click on the image to see the writing more clearly in a PDF</a:t>
            </a:r>
            <a:endParaRPr/>
          </a:p>
        </p:txBody>
      </p:sp>
      <p:pic>
        <p:nvPicPr>
          <p:cNvPr id="70" name="Google Shape;70;p15"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71" name="Google Shape;71;p15" title="Simple timeline of computers">
            <a:hlinkClick r:id="rId4"/>
          </p:cNvPr>
          <p:cNvPicPr preferRelativeResize="0"/>
          <p:nvPr/>
        </p:nvPicPr>
        <p:blipFill>
          <a:blip r:embed="rId5">
            <a:alphaModFix/>
          </a:blip>
          <a:stretch>
            <a:fillRect/>
          </a:stretch>
        </p:blipFill>
        <p:spPr>
          <a:xfrm>
            <a:off x="152400" y="1731475"/>
            <a:ext cx="5665755" cy="32596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more about CSIRAC from the exhibition</a:t>
            </a:r>
            <a:endParaRPr/>
          </a:p>
        </p:txBody>
      </p:sp>
      <p:sp>
        <p:nvSpPr>
          <p:cNvPr id="77" name="Google Shape;77;p16"/>
          <p:cNvSpPr txBox="1">
            <a:spLocks noGrp="1"/>
          </p:cNvSpPr>
          <p:nvPr>
            <p:ph type="body" idx="1"/>
          </p:nvPr>
        </p:nvSpPr>
        <p:spPr>
          <a:xfrm>
            <a:off x="311700" y="1152475"/>
            <a:ext cx="8384400" cy="426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Click on the image to see the writing more clearly in a PDF</a:t>
            </a:r>
            <a:endParaRPr/>
          </a:p>
        </p:txBody>
      </p:sp>
      <p:pic>
        <p:nvPicPr>
          <p:cNvPr id="78" name="Google Shape;78;p16"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79" name="Google Shape;79;p16" title="Image of PDF">
            <a:hlinkClick r:id="rId4"/>
          </p:cNvPr>
          <p:cNvPicPr preferRelativeResize="0"/>
          <p:nvPr/>
        </p:nvPicPr>
        <p:blipFill>
          <a:blip r:embed="rId5">
            <a:alphaModFix/>
          </a:blip>
          <a:stretch>
            <a:fillRect/>
          </a:stretch>
        </p:blipFill>
        <p:spPr>
          <a:xfrm>
            <a:off x="152400" y="1731475"/>
            <a:ext cx="3801881" cy="325962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resource</a:t>
            </a:r>
            <a:endParaRPr/>
          </a:p>
        </p:txBody>
      </p:sp>
      <p:sp>
        <p:nvSpPr>
          <p:cNvPr id="85" name="Google Shape;85;p17"/>
          <p:cNvSpPr txBox="1">
            <a:spLocks noGrp="1"/>
          </p:cNvSpPr>
          <p:nvPr>
            <p:ph type="body" idx="1"/>
          </p:nvPr>
        </p:nvSpPr>
        <p:spPr>
          <a:xfrm>
            <a:off x="5783875" y="1076650"/>
            <a:ext cx="2936400" cy="25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CSIRAC</a:t>
            </a:r>
            <a:endParaRPr/>
          </a:p>
          <a:p>
            <a:pPr marL="0" lvl="0" indent="0" algn="l" rtl="0">
              <a:spcBef>
                <a:spcPts val="1600"/>
              </a:spcBef>
              <a:spcAft>
                <a:spcPts val="0"/>
              </a:spcAft>
              <a:buClr>
                <a:schemeClr val="dk1"/>
              </a:buClr>
              <a:buSzPts val="1100"/>
              <a:buFont typeface="Arial"/>
              <a:buNone/>
            </a:pPr>
            <a:r>
              <a:rPr lang="en" sz="1100">
                <a:solidFill>
                  <a:schemeClr val="dk1"/>
                </a:solidFill>
              </a:rPr>
              <a:t>Watch this </a:t>
            </a:r>
            <a:r>
              <a:rPr lang="en" sz="1100" u="sng">
                <a:solidFill>
                  <a:srgbClr val="1155CC"/>
                </a:solidFill>
                <a:hlinkClick r:id="rId3"/>
              </a:rPr>
              <a:t>video</a:t>
            </a:r>
            <a:r>
              <a:rPr lang="en" sz="1100">
                <a:solidFill>
                  <a:schemeClr val="dk1"/>
                </a:solidFill>
              </a:rPr>
              <a:t> about CSIRAC made for its 50th anniversary in 1999 when it first went on public display at Melbourne Museum. The video was made by ABC Science on the TV show Quantum. Part of it was filmed in the Scienceworks Collections.</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In 2018, CSIRAC was moved to </a:t>
            </a:r>
            <a:r>
              <a:rPr lang="en" sz="1100" i="1">
                <a:solidFill>
                  <a:schemeClr val="dk1"/>
                </a:solidFill>
              </a:rPr>
              <a:t>Think Ahead </a:t>
            </a:r>
            <a:r>
              <a:rPr lang="en" sz="1100">
                <a:solidFill>
                  <a:schemeClr val="dk1"/>
                </a:solidFill>
              </a:rPr>
              <a:t>at Scienceworks.</a:t>
            </a:r>
            <a:endParaRPr sz="11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r>
              <a:rPr lang="en" sz="1100">
                <a:solidFill>
                  <a:schemeClr val="dk1"/>
                </a:solidFill>
              </a:rPr>
              <a:t>.</a:t>
            </a:r>
            <a:endParaRPr sz="1100">
              <a:solidFill>
                <a:schemeClr val="dk1"/>
              </a:solidFill>
            </a:endParaRPr>
          </a:p>
        </p:txBody>
      </p:sp>
      <p:pic>
        <p:nvPicPr>
          <p:cNvPr id="86" name="Google Shape;86;p17" descr="It filled a room the size of a double garage and had only a fraction of the brainpower of the cheapest electronic organiser.&#10;&#10;Australia's first computer, the fourth in the world, was a supercomputer for its time - revolutionising everything from weather forecasting to banking, and playing the first ever computer music. It is believed to be the worlds only surviving first-generation computer.&#10;Before CSIRAC, if you wanted to do mathematical calculations in Australia, you hired a person, usually a woman, who used a calculating machine - either mechanical or hand-cranked. He or she could do about one operation a second, whereas CSIRAC could do 1000 operations a second. Even if you only used CSIRAC for an hour at a time you could do the amount of work that would otherwise have taken 20 people a week.&#10;&#10;The newfound computational power was initially used by scientists researching everything from the thermal properties of buildings to the mysteries of the cosmos. It had a hand in the design of several early Australian skyscrapers and was instrumental in performing the river flow analysis needed to build the Snowy Mountains hydro-electric scheme. And it substantially increased the reliability of weather forecasting.&#10;&#10;Later there were commercial applications, such as loan repayment calculations - the kind of thing a bank can do for you now as you stand at the counter, but which in those days was considered quite remarkable.&#10;&#10;But it was CSIRAC's ability to play music that has helped ensure its place in computing history. It seems the first tunes were played between 1951 and 1953, and these are now believed to be the earliest played anywhere in the world.&#10;&#10;This video was first broadcast on ABC-TV’s Quantum program in 1999.&#10;(c) Australian Broadcasting Corporation&#10;http://www.abc.net.au/science/" title="CSIRAC – The first computer to play music">
            <a:hlinkClick r:id="rId4"/>
          </p:cNvPr>
          <p:cNvPicPr preferRelativeResize="0"/>
          <p:nvPr/>
        </p:nvPicPr>
        <p:blipFill>
          <a:blip r:embed="rId5">
            <a:alphaModFix/>
          </a:blip>
          <a:stretch>
            <a:fillRect/>
          </a:stretch>
        </p:blipFill>
        <p:spPr>
          <a:xfrm>
            <a:off x="457875" y="1159925"/>
            <a:ext cx="4572000" cy="3429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title="Comparing CSIRAC to modern devices"/>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Comparing CSIRAC to modern devices</a:t>
            </a:r>
            <a:endParaRPr dirty="0"/>
          </a:p>
        </p:txBody>
      </p:sp>
      <p:sp>
        <p:nvSpPr>
          <p:cNvPr id="92" name="Google Shape;92;p18"/>
          <p:cNvSpPr txBox="1">
            <a:spLocks noGrp="1"/>
          </p:cNvSpPr>
          <p:nvPr>
            <p:ph type="body" idx="1"/>
          </p:nvPr>
        </p:nvSpPr>
        <p:spPr>
          <a:xfrm>
            <a:off x="311700" y="1017725"/>
            <a:ext cx="8520600" cy="54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CSIRAC was a noisy, power hungry machine that filled a room, you can now fit a computer more than a million times more powerful inside your pocket. </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a:p>
        </p:txBody>
      </p:sp>
      <p:pic>
        <p:nvPicPr>
          <p:cNvPr id="93" name="Google Shape;93;p18"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graphicFrame>
        <p:nvGraphicFramePr>
          <p:cNvPr id="95" name="Google Shape;95;p18" title="Comparing CSIRAC to modern devices"/>
          <p:cNvGraphicFramePr/>
          <p:nvPr>
            <p:extLst>
              <p:ext uri="{D42A27DB-BD31-4B8C-83A1-F6EECF244321}">
                <p14:modId xmlns:p14="http://schemas.microsoft.com/office/powerpoint/2010/main" val="2111979359"/>
              </p:ext>
            </p:extLst>
          </p:nvPr>
        </p:nvGraphicFramePr>
        <p:xfrm>
          <a:off x="311700" y="1920500"/>
          <a:ext cx="6486075" cy="2370840"/>
        </p:xfrm>
        <a:graphic>
          <a:graphicData uri="http://schemas.openxmlformats.org/drawingml/2006/table">
            <a:tbl>
              <a:tblPr firstRow="1">
                <a:noFill/>
                <a:tableStyleId>{07198BF9-BDE5-4B1B-82D2-ECE42704EC15}</a:tableStyleId>
              </a:tblPr>
              <a:tblGrid>
                <a:gridCol w="1907450">
                  <a:extLst>
                    <a:ext uri="{9D8B030D-6E8A-4147-A177-3AD203B41FA5}">
                      <a16:colId xmlns:a16="http://schemas.microsoft.com/office/drawing/2014/main" val="20000"/>
                    </a:ext>
                  </a:extLst>
                </a:gridCol>
                <a:gridCol w="2212925">
                  <a:extLst>
                    <a:ext uri="{9D8B030D-6E8A-4147-A177-3AD203B41FA5}">
                      <a16:colId xmlns:a16="http://schemas.microsoft.com/office/drawing/2014/main" val="20001"/>
                    </a:ext>
                  </a:extLst>
                </a:gridCol>
                <a:gridCol w="2365700">
                  <a:extLst>
                    <a:ext uri="{9D8B030D-6E8A-4147-A177-3AD203B41FA5}">
                      <a16:colId xmlns:a16="http://schemas.microsoft.com/office/drawing/2014/main" val="20002"/>
                    </a:ext>
                  </a:extLst>
                </a:gridCol>
              </a:tblGrid>
              <a:tr h="336725">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rPr>
                        <a:t>FUN FACTS</a:t>
                      </a:r>
                      <a:endParaRPr dirty="0"/>
                    </a:p>
                  </a:txBody>
                  <a:tcPr marL="91425" marR="91425" marT="91425" marB="91425">
                    <a:lnB w="12700" cap="flat" cmpd="sng">
                      <a:solidFill>
                        <a:srgbClr val="000000"/>
                      </a:solidFill>
                      <a:prstDash val="solid"/>
                      <a:round/>
                      <a:headEnd type="none" w="sm" len="sm"/>
                      <a:tailEnd type="none" w="sm" len="sm"/>
                    </a:lnB>
                    <a:solidFill>
                      <a:srgbClr val="FFD966"/>
                    </a:solidFill>
                  </a:tcPr>
                </a:tc>
                <a:tc>
                  <a:txBody>
                    <a:bodyPr/>
                    <a:lstStyle/>
                    <a:p>
                      <a:pPr marL="0" lvl="0" indent="0" algn="l" rtl="0">
                        <a:spcBef>
                          <a:spcPts val="0"/>
                        </a:spcBef>
                        <a:spcAft>
                          <a:spcPts val="0"/>
                        </a:spcAft>
                        <a:buClr>
                          <a:schemeClr val="dk1"/>
                        </a:buClr>
                        <a:buSzPts val="1100"/>
                        <a:buFont typeface="Arial"/>
                        <a:buNone/>
                      </a:pPr>
                      <a:r>
                        <a:rPr lang="en" sz="1100" b="1" u="sng" dirty="0">
                          <a:solidFill>
                            <a:srgbClr val="1155CC"/>
                          </a:solidFill>
                          <a:hlinkClick r:id="rId4"/>
                        </a:rPr>
                        <a:t>CSIRAC</a:t>
                      </a:r>
                      <a:r>
                        <a:rPr lang="en" sz="1100" b="1" dirty="0">
                          <a:solidFill>
                            <a:schemeClr val="dk1"/>
                          </a:solidFill>
                        </a:rPr>
                        <a:t>, 1949 - 1964</a:t>
                      </a:r>
                      <a:endParaRPr dirty="0"/>
                    </a:p>
                  </a:txBody>
                  <a:tcPr marL="91425" marR="91425" marT="91425" marB="91425">
                    <a:lnB w="1270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Clr>
                          <a:schemeClr val="dk1"/>
                        </a:buClr>
                        <a:buSzPts val="1100"/>
                        <a:buFont typeface="Arial"/>
                        <a:buNone/>
                      </a:pPr>
                      <a:r>
                        <a:rPr lang="en" sz="1100" b="1" dirty="0">
                          <a:solidFill>
                            <a:schemeClr val="dk1"/>
                          </a:solidFill>
                        </a:rPr>
                        <a:t>Smartphone, 2020 </a:t>
                      </a:r>
                      <a:endParaRPr dirty="0"/>
                    </a:p>
                  </a:txBody>
                  <a:tcPr marL="91425" marR="91425" marT="91425" marB="91425">
                    <a:lnB w="12700"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36725">
                <a:tc>
                  <a:txBody>
                    <a:bodyPr/>
                    <a:lstStyle/>
                    <a:p>
                      <a:pPr marL="0" lvl="0" indent="0" algn="l" rtl="0">
                        <a:spcBef>
                          <a:spcPts val="0"/>
                        </a:spcBef>
                        <a:spcAft>
                          <a:spcPts val="0"/>
                        </a:spcAft>
                        <a:buNone/>
                      </a:pPr>
                      <a:r>
                        <a:rPr lang="en" sz="1100" b="1"/>
                        <a:t>Processing speed </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1000 </a:t>
                      </a:r>
                      <a:r>
                        <a:rPr lang="en" sz="1100">
                          <a:highlight>
                            <a:srgbClr val="FFF2CC"/>
                          </a:highlight>
                        </a:rPr>
                        <a:t>hertz</a:t>
                      </a:r>
                      <a:endParaRPr sz="1100">
                        <a:highlight>
                          <a:srgbClr val="FFF2CC"/>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2,960,000,000 </a:t>
                      </a:r>
                      <a:r>
                        <a:rPr lang="en" sz="1100">
                          <a:highlight>
                            <a:srgbClr val="FFF2CC"/>
                          </a:highlight>
                        </a:rPr>
                        <a:t>hertz</a:t>
                      </a:r>
                      <a:endParaRPr sz="1100">
                        <a:highlight>
                          <a:srgbClr val="FFF2CC"/>
                        </a:highlight>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6725">
                <a:tc>
                  <a:txBody>
                    <a:bodyPr/>
                    <a:lstStyle/>
                    <a:p>
                      <a:pPr marL="0" lvl="0" indent="0" algn="l" rtl="0">
                        <a:spcBef>
                          <a:spcPts val="0"/>
                        </a:spcBef>
                        <a:spcAft>
                          <a:spcPts val="0"/>
                        </a:spcAft>
                        <a:buNone/>
                      </a:pPr>
                      <a:r>
                        <a:rPr lang="en" sz="1100" b="1"/>
                        <a:t>Storage/memory capacity</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2000 bytes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274,877,906,944 Bytes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6725">
                <a:tc>
                  <a:txBody>
                    <a:bodyPr/>
                    <a:lstStyle/>
                    <a:p>
                      <a:pPr marL="0" lvl="0" indent="0" algn="l" rtl="0">
                        <a:spcBef>
                          <a:spcPts val="0"/>
                        </a:spcBef>
                        <a:spcAft>
                          <a:spcPts val="0"/>
                        </a:spcAft>
                        <a:buNone/>
                      </a:pPr>
                      <a:r>
                        <a:rPr lang="en" sz="1100" b="1"/>
                        <a:t>Size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40 square metres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0.01 square metres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6725">
                <a:tc>
                  <a:txBody>
                    <a:bodyPr/>
                    <a:lstStyle/>
                    <a:p>
                      <a:pPr marL="0" lvl="0" indent="0" algn="l" rtl="0">
                        <a:spcBef>
                          <a:spcPts val="0"/>
                        </a:spcBef>
                        <a:spcAft>
                          <a:spcPts val="0"/>
                        </a:spcAft>
                        <a:buNone/>
                      </a:pPr>
                      <a:r>
                        <a:rPr lang="en" sz="1100" b="1"/>
                        <a:t>Weight</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2,500,000 grams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200 grams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36725">
                <a:tc>
                  <a:txBody>
                    <a:bodyPr/>
                    <a:lstStyle/>
                    <a:p>
                      <a:pPr marL="0" lvl="0" indent="0" algn="l" rtl="0">
                        <a:spcBef>
                          <a:spcPts val="0"/>
                        </a:spcBef>
                        <a:spcAft>
                          <a:spcPts val="0"/>
                        </a:spcAft>
                        <a:buNone/>
                      </a:pPr>
                      <a:r>
                        <a:rPr lang="en" sz="1100" b="1"/>
                        <a:t>Power usage</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30,000 watts</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t>6 watts when charging</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36725">
                <a:tc>
                  <a:txBody>
                    <a:bodyPr/>
                    <a:lstStyle/>
                    <a:p>
                      <a:pPr marL="0" lvl="0" indent="0" algn="l" rtl="0">
                        <a:spcBef>
                          <a:spcPts val="0"/>
                        </a:spcBef>
                        <a:spcAft>
                          <a:spcPts val="0"/>
                        </a:spcAft>
                        <a:buNone/>
                      </a:pPr>
                      <a:r>
                        <a:rPr lang="en" sz="1100" b="1"/>
                        <a:t>Hardware technology</a:t>
                      </a:r>
                      <a:endParaRPr sz="11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9DAF8"/>
                    </a:solidFill>
                  </a:tcPr>
                </a:tc>
                <a:tc>
                  <a:txBody>
                    <a:bodyPr/>
                    <a:lstStyle/>
                    <a:p>
                      <a:pPr marL="0" lvl="0" indent="0" algn="l" rtl="0">
                        <a:spcBef>
                          <a:spcPts val="0"/>
                        </a:spcBef>
                        <a:spcAft>
                          <a:spcPts val="0"/>
                        </a:spcAft>
                        <a:buNone/>
                      </a:pPr>
                      <a:r>
                        <a:rPr lang="en" sz="1100"/>
                        <a:t>2000 </a:t>
                      </a:r>
                      <a:r>
                        <a:rPr lang="en" sz="1100" u="sng">
                          <a:solidFill>
                            <a:srgbClr val="1155CC"/>
                          </a:solidFill>
                          <a:hlinkClick r:id="rId5"/>
                        </a:rPr>
                        <a:t>valves </a:t>
                      </a:r>
                      <a:endParaRPr sz="11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dirty="0"/>
                        <a:t>4,300,000,000 silicon transistors</a:t>
                      </a:r>
                      <a:endParaRPr sz="1100"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96" name="Google Shape;96;p18" title="Fun fact"/>
          <p:cNvSpPr txBox="1"/>
          <p:nvPr/>
        </p:nvSpPr>
        <p:spPr>
          <a:xfrm>
            <a:off x="7070725" y="1920500"/>
            <a:ext cx="1703100" cy="194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8"/>
          <p:cNvSpPr txBox="1"/>
          <p:nvPr/>
        </p:nvSpPr>
        <p:spPr>
          <a:xfrm>
            <a:off x="6924325" y="1920500"/>
            <a:ext cx="2018700" cy="25197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It hertz a bit to think about clock cycles</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a:t>The speed of a computer depends on how many pulses of electricity can happen each second. That’s called a clock cycle and is measured in hertz. </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CSIRAC’s processing speed is measured in kilohertz (KHz) while smartphones are now measured in gigahertz (GHz). Modern supercomputer speeds are measured in exaFLOPS.</a:t>
            </a:r>
            <a:endParaRPr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Flex your maths skills (Part 1)</a:t>
            </a:r>
            <a:endParaRPr/>
          </a:p>
        </p:txBody>
      </p:sp>
      <p:sp>
        <p:nvSpPr>
          <p:cNvPr id="103" name="Google Shape;10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table of information from the previous slide</a:t>
            </a:r>
            <a:r>
              <a:rPr lang="en" sz="1100">
                <a:solidFill>
                  <a:schemeClr val="dk1"/>
                </a:solidFill>
              </a:rPr>
              <a:t>,</a:t>
            </a:r>
            <a:r>
              <a:rPr lang="en"/>
              <a:t> flex your maths and descriptive skills to explain to someone the difference between CSIRAC and a familiar point of reference such as a smartphone. </a:t>
            </a:r>
            <a:endParaRPr/>
          </a:p>
          <a:p>
            <a:pPr marL="457200" lvl="0" indent="-342900" algn="l" rtl="0">
              <a:spcBef>
                <a:spcPts val="1600"/>
              </a:spcBef>
              <a:spcAft>
                <a:spcPts val="0"/>
              </a:spcAft>
              <a:buSzPts val="1800"/>
              <a:buChar char="●"/>
            </a:pPr>
            <a:r>
              <a:rPr lang="en"/>
              <a:t>You can make approximations and might like to use percentages, fractions, ratios, decimals or scientific notation to communicate your ideas. </a:t>
            </a:r>
            <a:endParaRPr/>
          </a:p>
          <a:p>
            <a:pPr marL="457200" lvl="0" indent="-342900" algn="l" rtl="0">
              <a:spcBef>
                <a:spcPts val="0"/>
              </a:spcBef>
              <a:spcAft>
                <a:spcPts val="0"/>
              </a:spcAft>
              <a:buSzPts val="1800"/>
              <a:buChar char="●"/>
            </a:pPr>
            <a:r>
              <a:rPr lang="en"/>
              <a:t>See the next slide for examples </a:t>
            </a:r>
            <a:endParaRPr/>
          </a:p>
          <a:p>
            <a:pPr marL="0" lvl="0" indent="0" algn="l" rtl="0">
              <a:spcBef>
                <a:spcPts val="1600"/>
              </a:spcBef>
              <a:spcAft>
                <a:spcPts val="1600"/>
              </a:spcAft>
              <a:buNone/>
            </a:pPr>
            <a:endParaRPr/>
          </a:p>
        </p:txBody>
      </p:sp>
      <p:pic>
        <p:nvPicPr>
          <p:cNvPr id="104" name="Google Shape;104;p19"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Flex your maths skills (Part 2)</a:t>
            </a:r>
            <a:endParaRPr/>
          </a:p>
        </p:txBody>
      </p:sp>
      <p:sp>
        <p:nvSpPr>
          <p:cNvPr id="110" name="Google Shape;11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a:t>
            </a:r>
            <a:endParaRPr/>
          </a:p>
          <a:p>
            <a:pPr marL="457200" marR="0" lvl="0" indent="-317500" algn="l" rtl="0">
              <a:lnSpc>
                <a:spcPct val="115000"/>
              </a:lnSpc>
              <a:spcBef>
                <a:spcPts val="1600"/>
              </a:spcBef>
              <a:spcAft>
                <a:spcPts val="0"/>
              </a:spcAft>
              <a:buSzPts val="1400"/>
              <a:buChar char="●"/>
            </a:pPr>
            <a:r>
              <a:rPr lang="en" sz="1400"/>
              <a:t>“My phone uses only ___% of the power that CSIRAC needed to run.” </a:t>
            </a:r>
            <a:br>
              <a:rPr lang="en" sz="1400"/>
            </a:br>
            <a:r>
              <a:rPr lang="en" sz="1400" i="1"/>
              <a:t>(Don’t forget to multiply by 100 to get the percentage!)</a:t>
            </a:r>
            <a:endParaRPr sz="1400" i="1"/>
          </a:p>
          <a:p>
            <a:pPr marL="457200" marR="0" lvl="0" indent="-317500" algn="l" rtl="0">
              <a:lnSpc>
                <a:spcPct val="115000"/>
              </a:lnSpc>
              <a:spcBef>
                <a:spcPts val="1000"/>
              </a:spcBef>
              <a:spcAft>
                <a:spcPts val="0"/>
              </a:spcAft>
              <a:buSzPts val="1400"/>
              <a:buChar char="●"/>
            </a:pPr>
            <a:r>
              <a:rPr lang="en" sz="1400"/>
              <a:t>“CSIRAC was huge! It was ___ times the size of my bedroom.” </a:t>
            </a:r>
            <a:br>
              <a:rPr lang="en" sz="1400"/>
            </a:br>
            <a:r>
              <a:rPr lang="en" sz="1400" i="1"/>
              <a:t>(Measure the area of your room in square metres first).</a:t>
            </a:r>
            <a:endParaRPr sz="1400" i="1"/>
          </a:p>
          <a:p>
            <a:pPr marL="457200" marR="0" lvl="0" indent="-317500" algn="l" rtl="0">
              <a:lnSpc>
                <a:spcPct val="115000"/>
              </a:lnSpc>
              <a:spcBef>
                <a:spcPts val="1000"/>
              </a:spcBef>
              <a:spcAft>
                <a:spcPts val="0"/>
              </a:spcAft>
              <a:buSzPts val="1400"/>
              <a:buChar char="●"/>
            </a:pPr>
            <a:r>
              <a:rPr lang="en" sz="1400"/>
              <a:t>“CSIRAC weighs as much as ___ elephants, whereas my phone is like carrying around </a:t>
            </a:r>
            <a:r>
              <a:rPr lang="en" sz="1400" i="1"/>
              <a:t>(insert small animal that weighs the same as your phone)</a:t>
            </a:r>
            <a:r>
              <a:rPr lang="en" sz="1400"/>
              <a:t>.”</a:t>
            </a:r>
            <a:endParaRPr sz="1400"/>
          </a:p>
          <a:p>
            <a:pPr marL="457200" marR="0" lvl="0" indent="-317500" algn="l" rtl="0">
              <a:lnSpc>
                <a:spcPct val="115000"/>
              </a:lnSpc>
              <a:spcBef>
                <a:spcPts val="1000"/>
              </a:spcBef>
              <a:spcAft>
                <a:spcPts val="0"/>
              </a:spcAft>
              <a:buSzPts val="1400"/>
              <a:buChar char="●"/>
            </a:pPr>
            <a:r>
              <a:rPr lang="en" sz="1400"/>
              <a:t>“The amount of memory CSIRAC could store was like </a:t>
            </a:r>
            <a:r>
              <a:rPr lang="en" sz="1400" i="1"/>
              <a:t>(find out what could be saved with 2KB)</a:t>
            </a:r>
            <a:r>
              <a:rPr lang="en" sz="1400"/>
              <a:t>.”</a:t>
            </a:r>
            <a:endParaRPr sz="1400"/>
          </a:p>
          <a:p>
            <a:pPr marL="0" lvl="0" indent="0" algn="l" rtl="0">
              <a:spcBef>
                <a:spcPts val="1000"/>
              </a:spcBef>
              <a:spcAft>
                <a:spcPts val="0"/>
              </a:spcAft>
              <a:buNone/>
            </a:pPr>
            <a:r>
              <a:rPr lang="en"/>
              <a:t>Fill in the blanks or make a new slide with your statement.</a:t>
            </a:r>
            <a:endParaRPr/>
          </a:p>
          <a:p>
            <a:pPr marL="0" lvl="0" indent="0" algn="l" rtl="0">
              <a:spcBef>
                <a:spcPts val="1600"/>
              </a:spcBef>
              <a:spcAft>
                <a:spcPts val="1600"/>
              </a:spcAft>
              <a:buNone/>
            </a:pPr>
            <a:endParaRPr/>
          </a:p>
        </p:txBody>
      </p:sp>
      <p:pic>
        <p:nvPicPr>
          <p:cNvPr id="111" name="Google Shape;111;p20"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68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700"/>
              <a:t>What’s still the same about computing since CSIRAC?</a:t>
            </a:r>
            <a:endParaRPr sz="2700"/>
          </a:p>
        </p:txBody>
      </p:sp>
      <p:sp>
        <p:nvSpPr>
          <p:cNvPr id="117" name="Google Shape;117;p21"/>
          <p:cNvSpPr txBox="1">
            <a:spLocks noGrp="1"/>
          </p:cNvSpPr>
          <p:nvPr>
            <p:ph type="body" idx="1"/>
          </p:nvPr>
        </p:nvSpPr>
        <p:spPr>
          <a:xfrm>
            <a:off x="311700" y="1152475"/>
            <a:ext cx="576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Even though modern computers are vastly faster, smaller and more powerful than CSIRAC, at the most basic level there are still some similarities.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CSIRAC used electric valves to represent information in a binary bit: 1 for when the circuit was on and 0 for when the circuit was off. </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SzPts val="1100"/>
              <a:buFont typeface="Arial"/>
              <a:buNone/>
            </a:pPr>
            <a:r>
              <a:rPr lang="en" sz="1400"/>
              <a:t>Silicon transistors in today’s computers still represent information in binary as 1 for on and 0 for off - there are just billions more of these switches! The more transistors there are, the more information can be manipulated. The more transistors we can fit on a computer chip, the more powerful and portable a computer can be</a:t>
            </a:r>
            <a:r>
              <a:rPr lang="en" sz="1400">
                <a:solidFill>
                  <a:schemeClr val="dk1"/>
                </a:solidFill>
              </a:rPr>
              <a:t>. </a:t>
            </a:r>
            <a:endParaRPr sz="1400">
              <a:solidFill>
                <a:schemeClr val="dk1"/>
              </a:solidFill>
            </a:endParaRPr>
          </a:p>
          <a:p>
            <a:pPr marL="0" lvl="0" indent="0" algn="l" rtl="0">
              <a:spcBef>
                <a:spcPts val="0"/>
              </a:spcBef>
              <a:spcAft>
                <a:spcPts val="1600"/>
              </a:spcAft>
              <a:buNone/>
            </a:pPr>
            <a:endParaRPr sz="1400"/>
          </a:p>
        </p:txBody>
      </p:sp>
      <p:pic>
        <p:nvPicPr>
          <p:cNvPr id="118" name="Google Shape;118;p21" title="&quot; &quot;"/>
          <p:cNvPicPr preferRelativeResize="0"/>
          <p:nvPr/>
        </p:nvPicPr>
        <p:blipFill>
          <a:blip r:embed="rId3">
            <a:alphaModFix/>
          </a:blip>
          <a:stretch>
            <a:fillRect/>
          </a:stretch>
        </p:blipFill>
        <p:spPr>
          <a:xfrm>
            <a:off x="6428025" y="4348430"/>
            <a:ext cx="2564124" cy="545300"/>
          </a:xfrm>
          <a:prstGeom prst="rect">
            <a:avLst/>
          </a:prstGeom>
          <a:noFill/>
          <a:ln>
            <a:noFill/>
          </a:ln>
        </p:spPr>
      </p:pic>
      <p:pic>
        <p:nvPicPr>
          <p:cNvPr id="119" name="Google Shape;119;p21" title="Electronic valve"/>
          <p:cNvPicPr preferRelativeResize="0"/>
          <p:nvPr/>
        </p:nvPicPr>
        <p:blipFill>
          <a:blip r:embed="rId4">
            <a:alphaModFix/>
          </a:blip>
          <a:stretch>
            <a:fillRect/>
          </a:stretch>
        </p:blipFill>
        <p:spPr>
          <a:xfrm>
            <a:off x="6231600" y="1170125"/>
            <a:ext cx="2760001" cy="2094083"/>
          </a:xfrm>
          <a:prstGeom prst="rect">
            <a:avLst/>
          </a:prstGeom>
          <a:noFill/>
          <a:ln>
            <a:noFill/>
          </a:ln>
        </p:spPr>
      </p:pic>
      <p:sp>
        <p:nvSpPr>
          <p:cNvPr id="120" name="Google Shape;120;p21"/>
          <p:cNvSpPr txBox="1"/>
          <p:nvPr/>
        </p:nvSpPr>
        <p:spPr>
          <a:xfrm>
            <a:off x="6231600" y="3416600"/>
            <a:ext cx="2816400" cy="10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a:t>Electronic Valve or vacuum tube similar to the ones used in CSIRAC. These act to record a 1 for on and 0 for off. </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t>Source: Museums Victoria</a:t>
            </a:r>
            <a:endParaRPr sz="105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1260</Words>
  <Application>Microsoft Office PowerPoint</Application>
  <PresentationFormat>On-screen Show (16:9)</PresentationFormat>
  <Paragraphs>125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Activity 5 - What do computers look like?</vt:lpstr>
      <vt:lpstr>CSIRAC - Australia’s First Computer</vt:lpstr>
      <vt:lpstr>Read more about CSIRAC from the exhibition</vt:lpstr>
      <vt:lpstr>Read more about CSIRAC from the exhibition</vt:lpstr>
      <vt:lpstr>Video resource</vt:lpstr>
      <vt:lpstr>Comparing CSIRAC to modern devices</vt:lpstr>
      <vt:lpstr>Flex your maths skills (Part 1)</vt:lpstr>
      <vt:lpstr>Flex your maths skills (Part 2)</vt:lpstr>
      <vt:lpstr>What’s still the same about computing since CSIRAC?</vt:lpstr>
      <vt:lpstr>Did you know?</vt:lpstr>
      <vt:lpstr>Understanding binary (part 1)</vt:lpstr>
      <vt:lpstr>Understanding binary (part 2)</vt:lpstr>
      <vt:lpstr>Understanding binary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5 - What do computers look like?</dc:title>
  <cp:lastModifiedBy>Veronica Scholes</cp:lastModifiedBy>
  <cp:revision>3</cp:revision>
  <dcterms:modified xsi:type="dcterms:W3CDTF">2020-05-06T06:08:41Z</dcterms:modified>
</cp:coreProperties>
</file>