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19246" y="2408237"/>
            <a:ext cx="4953507" cy="941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2068" y="3748087"/>
            <a:ext cx="8547862" cy="725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19246" y="2408237"/>
            <a:ext cx="456882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000" spc="-95" b="0">
                <a:solidFill>
                  <a:srgbClr val="FFFFFF"/>
                </a:solidFill>
                <a:latin typeface="Calibri Light"/>
                <a:cs typeface="Calibri Light"/>
              </a:rPr>
              <a:t>Track</a:t>
            </a:r>
            <a:r>
              <a:rPr dirty="0" sz="6000" spc="-1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6000" spc="15" b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dirty="0" sz="6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6000" spc="15" b="0">
                <a:solidFill>
                  <a:srgbClr val="FFFFFF"/>
                </a:solidFill>
                <a:latin typeface="Calibri Light"/>
                <a:cs typeface="Calibri Light"/>
              </a:rPr>
              <a:t>Field</a:t>
            </a:r>
            <a:endParaRPr sz="6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50165" rIns="0" bIns="0" rtlCol="0" vert="horz">
            <a:spAutoFit/>
          </a:bodyPr>
          <a:lstStyle/>
          <a:p>
            <a:pPr marL="1424940" marR="5080" indent="-1401445">
              <a:lnSpc>
                <a:spcPts val="2630"/>
              </a:lnSpc>
              <a:spcBef>
                <a:spcPts val="395"/>
              </a:spcBef>
            </a:pPr>
            <a:r>
              <a:rPr dirty="0"/>
              <a:t>A slideshow of </a:t>
            </a:r>
            <a:r>
              <a:rPr dirty="0" spc="-5"/>
              <a:t>images </a:t>
            </a:r>
            <a:r>
              <a:rPr dirty="0" spc="-20"/>
              <a:t>from </a:t>
            </a:r>
            <a:r>
              <a:rPr dirty="0" spc="5"/>
              <a:t>Museums </a:t>
            </a:r>
            <a:r>
              <a:rPr dirty="0" spc="-10"/>
              <a:t>Victoria's </a:t>
            </a:r>
            <a:r>
              <a:rPr dirty="0"/>
              <a:t>collection </a:t>
            </a:r>
            <a:r>
              <a:rPr dirty="0" spc="-10"/>
              <a:t>relating </a:t>
            </a:r>
            <a:r>
              <a:rPr dirty="0" spc="5"/>
              <a:t>to </a:t>
            </a:r>
            <a:r>
              <a:rPr dirty="0" spc="-530"/>
              <a:t> </a:t>
            </a:r>
            <a:r>
              <a:rPr dirty="0" spc="5"/>
              <a:t>sports</a:t>
            </a:r>
            <a:r>
              <a:rPr dirty="0" spc="-60"/>
              <a:t> </a:t>
            </a:r>
            <a:r>
              <a:rPr dirty="0" spc="-10"/>
              <a:t>and </a:t>
            </a:r>
            <a:r>
              <a:rPr dirty="0" spc="-5"/>
              <a:t>recreation</a:t>
            </a:r>
            <a:r>
              <a:rPr dirty="0" spc="-85"/>
              <a:t> </a:t>
            </a:r>
            <a:r>
              <a:rPr dirty="0" spc="-20"/>
              <a:t>from</a:t>
            </a:r>
            <a:r>
              <a:rPr dirty="0" spc="15"/>
              <a:t> </a:t>
            </a:r>
            <a:r>
              <a:rPr dirty="0" spc="5"/>
              <a:t>the</a:t>
            </a:r>
            <a:r>
              <a:rPr dirty="0" spc="-90"/>
              <a:t> </a:t>
            </a:r>
            <a:r>
              <a:rPr dirty="0" spc="-15"/>
              <a:t>1930s</a:t>
            </a:r>
            <a:r>
              <a:rPr dirty="0" spc="150"/>
              <a:t> </a:t>
            </a:r>
            <a:r>
              <a:rPr dirty="0"/>
              <a:t>–</a:t>
            </a:r>
            <a:r>
              <a:rPr dirty="0" spc="-15"/>
              <a:t> </a:t>
            </a:r>
            <a:r>
              <a:rPr dirty="0" spc="-10"/>
              <a:t>1970s.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5895975"/>
            <a:ext cx="1323975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375" y="0"/>
            <a:ext cx="84772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33075" y="1598612"/>
            <a:ext cx="1202055" cy="360045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6515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Swimming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1956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99"/>
              </a:lnSpc>
              <a:spcBef>
                <a:spcPts val="1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Olympic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Games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showing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male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athletes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starting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blocks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33075" y="5964872"/>
            <a:ext cx="145923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3525" y="0"/>
            <a:ext cx="84963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97414" y="2658173"/>
            <a:ext cx="1534160" cy="1950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17145">
              <a:lnSpc>
                <a:spcPct val="100200"/>
              </a:lnSpc>
              <a:spcBef>
                <a:spcPts val="9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Men's field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hockey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final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showing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India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versus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Pakistan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1956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28605" y="5951220"/>
            <a:ext cx="145669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4675" y="0"/>
            <a:ext cx="59626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63709" y="3330511"/>
            <a:ext cx="2446655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747395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performing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jeté.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29343" y="6369050"/>
            <a:ext cx="28460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1650" y="0"/>
            <a:ext cx="86487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16894" y="3330511"/>
            <a:ext cx="1082675" cy="1673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Swimming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award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ceremony.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Port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9651" y="5924232"/>
            <a:ext cx="1456690" cy="5772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1850" y="0"/>
            <a:ext cx="54483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37344" y="4450016"/>
            <a:ext cx="2470785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MacRobertson Girl's High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School students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2466" y="6341745"/>
            <a:ext cx="28460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85344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46131" y="2440241"/>
            <a:ext cx="1523365" cy="167386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258445">
              <a:lnSpc>
                <a:spcPts val="2100"/>
              </a:lnSpc>
              <a:spcBef>
                <a:spcPts val="22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roup</a:t>
            </a:r>
            <a:r>
              <a:rPr dirty="0" sz="1800" spc="-105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of</a:t>
            </a:r>
            <a:r>
              <a:rPr dirty="0" sz="1800" spc="-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men </a:t>
            </a:r>
            <a:r>
              <a:rPr dirty="0" sz="1800" spc="-48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w Cen MT"/>
                <a:cs typeface="Tw Cen MT"/>
              </a:rPr>
              <a:t>boxing</a:t>
            </a:r>
            <a:r>
              <a:rPr dirty="0" sz="1800" spc="-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w Cen MT"/>
                <a:cs typeface="Tw Cen MT"/>
              </a:rPr>
              <a:t>in</a:t>
            </a:r>
            <a:endParaRPr sz="1800">
              <a:latin typeface="Tw Cen MT"/>
              <a:cs typeface="Tw Cen MT"/>
            </a:endParaRPr>
          </a:p>
          <a:p>
            <a:pPr marL="12700" marR="98425">
              <a:lnSpc>
                <a:spcPts val="2180"/>
              </a:lnSpc>
              <a:spcBef>
                <a:spcPts val="20"/>
              </a:spcBef>
            </a:pP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suburban</a:t>
            </a:r>
            <a:r>
              <a:rPr dirty="0" sz="1800" spc="-114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w Cen MT"/>
                <a:cs typeface="Tw Cen MT"/>
              </a:rPr>
              <a:t>hall </a:t>
            </a:r>
            <a:r>
              <a:rPr dirty="0" sz="1800" spc="-484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Tw Cen MT"/>
                <a:cs typeface="Tw Cen MT"/>
              </a:rPr>
              <a:t>Doncaster</a:t>
            </a:r>
            <a:endParaRPr sz="1800">
              <a:latin typeface="Tw Cen MT"/>
              <a:cs typeface="Tw Cen MT"/>
            </a:endParaRPr>
          </a:p>
          <a:p>
            <a:pPr marL="12700">
              <a:lnSpc>
                <a:spcPts val="2100"/>
              </a:lnSpc>
            </a:pPr>
            <a:r>
              <a:rPr dirty="0" sz="1800" spc="5">
                <a:solidFill>
                  <a:srgbClr val="FFFFFF"/>
                </a:solidFill>
                <a:latin typeface="Tw Cen MT"/>
                <a:cs typeface="Tw Cen MT"/>
              </a:rPr>
              <a:t>East,</a:t>
            </a:r>
            <a:r>
              <a:rPr dirty="0" sz="1800" spc="-1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w Cen MT"/>
                <a:cs typeface="Tw Cen MT"/>
              </a:rPr>
              <a:t>Melbourne,</a:t>
            </a:r>
            <a:endParaRPr sz="1800">
              <a:latin typeface="Tw Cen MT"/>
              <a:cs typeface="Tw Cen MT"/>
            </a:endParaRPr>
          </a:p>
          <a:p>
            <a:pPr marL="79375">
              <a:lnSpc>
                <a:spcPct val="100000"/>
              </a:lnSpc>
              <a:spcBef>
                <a:spcPts val="20"/>
              </a:spcBef>
            </a:pPr>
            <a:r>
              <a:rPr dirty="0" sz="1800" spc="-20">
                <a:solidFill>
                  <a:srgbClr val="FFFFFF"/>
                </a:solidFill>
                <a:latin typeface="Tw Cen MT"/>
                <a:cs typeface="Tw Cen MT"/>
              </a:rPr>
              <a:t>1953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16006" y="5937884"/>
            <a:ext cx="145923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01175" y="3646741"/>
            <a:ext cx="244538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35415" y="6261100"/>
            <a:ext cx="28460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0225" y="0"/>
            <a:ext cx="85915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43234" y="2332926"/>
            <a:ext cx="1353820" cy="2227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Shell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Company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Australian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team.</a:t>
            </a:r>
            <a:endParaRPr sz="1800">
              <a:latin typeface="Calibri"/>
              <a:cs typeface="Calibri"/>
            </a:endParaRPr>
          </a:p>
          <a:p>
            <a:pPr marL="12700" marR="46355">
              <a:lnSpc>
                <a:spcPts val="2180"/>
              </a:lnSpc>
              <a:spcBef>
                <a:spcPts val="7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Tooronga,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65765" y="5937884"/>
            <a:ext cx="145669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83040" y="5117147"/>
            <a:ext cx="2846070" cy="12827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62560" marR="415925">
              <a:lnSpc>
                <a:spcPct val="100800"/>
              </a:lnSpc>
              <a:spcBef>
                <a:spcPts val="8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8325" y="0"/>
            <a:ext cx="85153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00690" y="2968307"/>
            <a:ext cx="1311910" cy="1950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6350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Race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horse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Flemington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race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track.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80"/>
              </a:lnSpc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Flemington,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26725" y="6008449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2350" y="0"/>
            <a:ext cx="463867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35059" y="4819332"/>
            <a:ext cx="2470150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1948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0"/>
            <a:ext cx="86868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26725" y="4323651"/>
            <a:ext cx="139890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bowls.</a:t>
            </a:r>
            <a:endParaRPr sz="1800">
              <a:latin typeface="Calibri"/>
              <a:cs typeface="Calibri"/>
            </a:endParaRPr>
          </a:p>
          <a:p>
            <a:pPr marL="12700" marR="91440">
              <a:lnSpc>
                <a:spcPct val="100800"/>
              </a:lnSpc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26725" y="6008449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9275" y="0"/>
            <a:ext cx="85534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95356" y="4909248"/>
            <a:ext cx="1413510" cy="14065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te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trophy.</a:t>
            </a:r>
            <a:endParaRPr sz="1800">
              <a:latin typeface="Calibri"/>
              <a:cs typeface="Calibri"/>
            </a:endParaRPr>
          </a:p>
          <a:p>
            <a:pPr marL="12700" marR="106045">
              <a:lnSpc>
                <a:spcPct val="100800"/>
              </a:lnSpc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Mentone,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2100" y="0"/>
            <a:ext cx="90678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16006" y="4238307"/>
            <a:ext cx="1407795" cy="255333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33045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Passengers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eck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cricket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ship.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1930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Calibri"/>
              <a:cs typeface="Calibri"/>
            </a:endParaRPr>
          </a:p>
          <a:p>
            <a:pPr marL="12700" marR="28575">
              <a:lnSpc>
                <a:spcPct val="1008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Dorothy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Davidson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0"/>
            <a:ext cx="86868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29189" y="4022788"/>
            <a:ext cx="134175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Playing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Cricket,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Cheltenham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Park,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29189" y="6031229"/>
            <a:ext cx="145669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33534" y="3144456"/>
            <a:ext cx="245999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cyclists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sashes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uqu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81769" y="5995114"/>
            <a:ext cx="285305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59240" y="3125787"/>
            <a:ext cx="245618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95504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Velodrome.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12884" y="6371987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0" y="0"/>
            <a:ext cx="86106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06405" y="3447732"/>
            <a:ext cx="131191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6034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track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k,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05"/>
              </a:lnSpc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3164" y="6132274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0" y="9524"/>
            <a:ext cx="859155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47426" y="3675062"/>
            <a:ext cx="138049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k,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00"/>
              </a:lnSpc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3164" y="6132274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0" y="0"/>
            <a:ext cx="85725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33456" y="3001581"/>
            <a:ext cx="1341755" cy="22180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173990">
              <a:lnSpc>
                <a:spcPct val="99700"/>
              </a:lnSpc>
              <a:spcBef>
                <a:spcPts val="105"/>
              </a:spcBef>
            </a:pPr>
            <a:r>
              <a:rPr dirty="0" sz="1800" spc="5">
                <a:solidFill>
                  <a:srgbClr val="FFFFFF"/>
                </a:solidFill>
                <a:latin typeface="Tw Cen MT"/>
                <a:cs typeface="Tw Cen MT"/>
              </a:rPr>
              <a:t>Cricket </a:t>
            </a:r>
            <a:r>
              <a:rPr dirty="0" sz="1800" spc="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w Cen MT"/>
                <a:cs typeface="Tw Cen MT"/>
              </a:rPr>
              <a:t>batsman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w Cen MT"/>
                <a:cs typeface="Tw Cen MT"/>
              </a:rPr>
              <a:t>h</a:t>
            </a:r>
            <a:r>
              <a:rPr dirty="0" sz="1800" spc="-20">
                <a:solidFill>
                  <a:srgbClr val="FFFFFF"/>
                </a:solidFill>
                <a:latin typeface="Tw Cen MT"/>
                <a:cs typeface="Tw Cen MT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Tw Cen MT"/>
                <a:cs typeface="Tw Cen MT"/>
              </a:rPr>
              <a:t>tt</a:t>
            </a:r>
            <a:r>
              <a:rPr dirty="0" sz="1800" spc="-20">
                <a:solidFill>
                  <a:srgbClr val="FFFFFF"/>
                </a:solidFill>
                <a:latin typeface="Tw Cen MT"/>
                <a:cs typeface="Tw Cen MT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Tw Cen MT"/>
                <a:cs typeface="Tw Cen MT"/>
              </a:rPr>
              <a:t>n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g</a:t>
            </a:r>
            <a:r>
              <a:rPr dirty="0" sz="1800" spc="-14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w Cen MT"/>
                <a:cs typeface="Tw Cen MT"/>
              </a:rPr>
              <a:t>bal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l  </a:t>
            </a:r>
            <a:r>
              <a:rPr dirty="0" sz="1800" spc="-10">
                <a:solidFill>
                  <a:srgbClr val="FFFFFF"/>
                </a:solidFill>
                <a:latin typeface="Tw Cen MT"/>
                <a:cs typeface="Tw Cen MT"/>
              </a:rPr>
              <a:t>at</a:t>
            </a:r>
            <a:endParaRPr sz="1800">
              <a:latin typeface="Tw Cen MT"/>
              <a:cs typeface="Tw Cen MT"/>
            </a:endParaRPr>
          </a:p>
          <a:p>
            <a:pPr marL="12700" marR="5080">
              <a:lnSpc>
                <a:spcPct val="99700"/>
              </a:lnSpc>
              <a:spcBef>
                <a:spcPts val="25"/>
              </a:spcBef>
            </a:pPr>
            <a:r>
              <a:rPr dirty="0" sz="1800" spc="20">
                <a:solidFill>
                  <a:srgbClr val="FFFFFF"/>
                </a:solidFill>
                <a:latin typeface="Tw Cen MT"/>
                <a:cs typeface="Tw Cen MT"/>
              </a:rPr>
              <a:t>the </a:t>
            </a:r>
            <a:r>
              <a:rPr dirty="0" sz="1800" spc="-15">
                <a:solidFill>
                  <a:srgbClr val="FFFFFF"/>
                </a:solidFill>
                <a:latin typeface="Tw Cen MT"/>
                <a:cs typeface="Tw Cen MT"/>
              </a:rPr>
              <a:t>Tooronga </a:t>
            </a:r>
            <a:r>
              <a:rPr dirty="0" sz="1800" spc="-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Tw Cen MT"/>
                <a:cs typeface="Tw Cen MT"/>
              </a:rPr>
              <a:t>Oval.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East </a:t>
            </a:r>
            <a:r>
              <a:rPr dirty="0" sz="1800" spc="5">
                <a:solidFill>
                  <a:srgbClr val="FFFFFF"/>
                </a:solidFill>
                <a:latin typeface="Tw Cen MT"/>
                <a:cs typeface="Tw Cen MT"/>
              </a:rPr>
              <a:t> Malvern, </a:t>
            </a:r>
            <a:r>
              <a:rPr dirty="0" sz="1800" spc="1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>
                <a:solidFill>
                  <a:srgbClr val="FFFFFF"/>
                </a:solidFill>
                <a:latin typeface="Tw Cen MT"/>
                <a:cs typeface="Tw Cen MT"/>
              </a:rPr>
              <a:t>Victoria,</a:t>
            </a:r>
            <a:r>
              <a:rPr dirty="0" sz="1800" spc="-9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w Cen MT"/>
                <a:cs typeface="Tw Cen MT"/>
              </a:rPr>
              <a:t>1960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3164" y="6132274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0" y="0"/>
            <a:ext cx="86106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87431" y="4269803"/>
            <a:ext cx="142303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Weightlifting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Yarraville,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3164" y="6132274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5150" y="0"/>
            <a:ext cx="59817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2956" y="4395152"/>
            <a:ext cx="246189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Reserved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seat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pass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1969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football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season.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9275" y="0"/>
            <a:ext cx="85534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83164" y="4040822"/>
            <a:ext cx="141351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swimming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competition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winners.</a:t>
            </a:r>
            <a:endParaRPr sz="1800">
              <a:latin typeface="Calibri"/>
              <a:cs typeface="Calibri"/>
            </a:endParaRPr>
          </a:p>
          <a:p>
            <a:pPr marL="12700" marR="444500">
              <a:lnSpc>
                <a:spcPts val="2100"/>
              </a:lnSpc>
              <a:spcBef>
                <a:spcPts val="13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3164" y="6132274"/>
            <a:ext cx="145669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0" y="0"/>
            <a:ext cx="5715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96451" y="4437062"/>
            <a:ext cx="2522855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49530">
              <a:lnSpc>
                <a:spcPct val="100899"/>
              </a:lnSpc>
              <a:spcBef>
                <a:spcPts val="8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Golfer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swinging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golf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club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Club.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9968" y="631832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2825" y="133350"/>
            <a:ext cx="5086350" cy="659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44381" y="5076253"/>
            <a:ext cx="253746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9968" y="631832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33350"/>
            <a:ext cx="8191500" cy="65627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97976" y="5668009"/>
            <a:ext cx="2851150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42875"/>
            <a:ext cx="8134350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442902"/>
            <a:ext cx="2846070" cy="122555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17018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Jul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1958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76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25" y="104775"/>
            <a:ext cx="9239250" cy="6610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26981" y="4545647"/>
            <a:ext cx="2094864" cy="194119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Arden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Street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Oval,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North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Calibri"/>
              <a:cs typeface="Calibri"/>
            </a:endParaRPr>
          </a:p>
          <a:p>
            <a:pPr marL="12700" marR="64262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8050" y="142875"/>
            <a:ext cx="5295900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07500" y="5442902"/>
            <a:ext cx="2851785" cy="122555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380365">
              <a:lnSpc>
                <a:spcPct val="100899"/>
              </a:lnSpc>
              <a:spcBef>
                <a:spcPts val="80"/>
              </a:spcBef>
            </a:pP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209550"/>
            <a:ext cx="8134350" cy="6438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442902"/>
            <a:ext cx="2383155" cy="5772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" y="171450"/>
            <a:ext cx="8248650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308917"/>
            <a:ext cx="2639060" cy="85407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Games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lawn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lawn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71450"/>
            <a:ext cx="8058150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4583112"/>
            <a:ext cx="269430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Presenting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Bat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 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lu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baseball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bat.,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4225" y="0"/>
            <a:ext cx="55435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47480" y="5091112"/>
            <a:ext cx="285750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-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171450"/>
            <a:ext cx="8115300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353684"/>
            <a:ext cx="247142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 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k,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075" y="171450"/>
            <a:ext cx="8239125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007546"/>
            <a:ext cx="264287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Men's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5000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Metres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Final,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Cricket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Ground,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5175" y="0"/>
            <a:ext cx="558165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94545" y="5154612"/>
            <a:ext cx="2851785" cy="153606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39116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" y="171450"/>
            <a:ext cx="8143875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165788"/>
            <a:ext cx="2775585" cy="112966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Men's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Metres,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Olympic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171450"/>
            <a:ext cx="8115300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578792"/>
            <a:ext cx="267081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k,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1155" y="4908867"/>
            <a:ext cx="2281555" cy="190753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Cricket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Players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Cricket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Ground,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Kilda,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Calibri"/>
              <a:cs typeface="Calibri"/>
            </a:endParaRPr>
          </a:p>
          <a:p>
            <a:pPr marL="12700" marR="82931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171450"/>
            <a:ext cx="8115300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165788"/>
            <a:ext cx="265430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Brockhoff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Biscuit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Co,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Women's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Volleyball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Team,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71450"/>
            <a:ext cx="8391525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442902"/>
            <a:ext cx="2454275" cy="5772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Jockey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Racehorse,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781" y="6425009"/>
            <a:ext cx="2846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200025"/>
            <a:ext cx="8115300" cy="64579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5781" y="5522912"/>
            <a:ext cx="2496820" cy="11455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Phar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Lap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race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track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193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50" y="0"/>
            <a:ext cx="55245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95993" y="4932997"/>
            <a:ext cx="284924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72072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tennis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racquets.</a:t>
            </a:r>
            <a:r>
              <a:rPr dirty="0" sz="18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5950" y="0"/>
            <a:ext cx="84201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02518" y="4724082"/>
            <a:ext cx="152209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Semi-Final,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Melbourne,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1949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850" y="0"/>
            <a:ext cx="84963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09833" y="3638232"/>
            <a:ext cx="131318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30543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Rower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rowboat.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9833" y="5995114"/>
            <a:ext cx="145923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850" y="0"/>
            <a:ext cx="84963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24159" y="2697797"/>
            <a:ext cx="147256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Recreational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RACV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 marR="165100">
              <a:lnSpc>
                <a:spcPts val="2100"/>
              </a:lnSpc>
              <a:spcBef>
                <a:spcPts val="14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Healesville,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9833" y="5995114"/>
            <a:ext cx="1459230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0"/>
            <a:ext cx="56388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26626" y="3051111"/>
            <a:ext cx="2293620" cy="85407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Games.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8383" y="6382384"/>
            <a:ext cx="28460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2021-10-29T00:50:40Z</dcterms:created>
  <dcterms:modified xsi:type="dcterms:W3CDTF">2021-10-29T00:50:40Z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2020-09-13T00:00:00Z</vt:filetime>
  </property>
  <property fmtid="{D5CDD505-2E9C-101B-9397-08002B2CF9AE}" pid="3" name="LastSaved">
    <vt:filetime>2021-10-29T00:00:00Z</vt:filetime>
  </property>
</Properties>
</file>